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0"/>
  </p:notesMasterIdLst>
  <p:handoutMasterIdLst>
    <p:handoutMasterId r:id="rId11"/>
  </p:handoutMasterIdLst>
  <p:sldIdLst>
    <p:sldId id="938" r:id="rId3"/>
    <p:sldId id="934" r:id="rId4"/>
    <p:sldId id="936" r:id="rId5"/>
    <p:sldId id="932" r:id="rId6"/>
    <p:sldId id="925" r:id="rId7"/>
    <p:sldId id="922" r:id="rId8"/>
    <p:sldId id="937" r:id="rId9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  <a:srgbClr val="00FF00"/>
    <a:srgbClr val="339933"/>
    <a:srgbClr val="FF9900"/>
    <a:srgbClr val="FF66FF"/>
    <a:srgbClr val="8000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3" autoAdjust="0"/>
    <p:restoredTop sz="95854" autoAdjust="0"/>
  </p:normalViewPr>
  <p:slideViewPr>
    <p:cSldViewPr>
      <p:cViewPr varScale="1">
        <p:scale>
          <a:sx n="62" d="100"/>
          <a:sy n="62" d="100"/>
        </p:scale>
        <p:origin x="-82" y="-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3A5930-3F3B-4186-9CDE-C7854CBCA7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02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7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7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8F9D0EAC-26DE-40A9-B8A8-9E1E7CE0F5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1469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C8663-A8CA-4E70-9104-7F62F2ABFC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27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AA55-95FE-4A44-8B6E-603F924C8D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156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4AD1-E670-46F8-BA14-B6FFE35354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09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A196-0E29-4F72-869B-553834FEB5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944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56504-4A7C-4B27-8A88-49947262AF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390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9143-0956-45E6-A92D-52B969CDD9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234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5DD1-3CD8-4FA5-AC5E-92948D630F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89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E4B4D-5CF0-4960-8D59-AF650B84E3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983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A468-B09A-4E21-91DF-6865E7316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00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B3AD-12A9-4085-BFC8-DE87A54241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58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6E08-EF80-48AC-B32B-8A8E78020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0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86BA-9F89-455D-A75E-850819E0E6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622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C7FD3-A49A-4FF1-8AF3-AF606B2D3D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9891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ADCB-89C4-46C6-B8A6-1C06FF3B1F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3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123A-6689-4B5E-9A45-E127A4570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643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281D-25CC-42E1-ABBE-44EC679D41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333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472D1-7274-4ED6-B0F4-2639A7456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06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738A-55D8-4F90-9F18-544FDE1362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135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E097-3A54-441D-BB71-2FA6731B17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1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7B9E-7D8C-4C71-919C-F26B850BE7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82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FB5F-E332-451F-A9D1-8F56E66ABD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61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D9DE-9D42-4AE9-982B-97EEFC0346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8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0550DD7F-653F-4EEF-8DB1-36A1FF8FFE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CA827F-3719-4BDD-8137-9BF56DED74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396875" y="129376"/>
            <a:ext cx="8351837" cy="461665"/>
          </a:xfrm>
          <a:prstGeom prst="rect">
            <a:avLst/>
          </a:prstGeom>
          <a:solidFill>
            <a:srgbClr val="339966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Release plan of the data sets (year)</a:t>
            </a:r>
            <a:endParaRPr lang="en-US" altLang="ja-JP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383179" y="764704"/>
            <a:ext cx="8351838" cy="2678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　                                              </a:t>
            </a:r>
            <a:r>
              <a:rPr lang="en-US" altLang="ja-JP" sz="2400" dirty="0">
                <a:solidFill>
                  <a:srgbClr val="3366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336600"/>
                </a:solidFill>
                <a:latin typeface="Arial" panose="020B0604020202020204" pitchFamily="34" charset="0"/>
              </a:rPr>
              <a:t>ce production  </a:t>
            </a:r>
            <a:r>
              <a:rPr lang="en-US" altLang="ja-JP" sz="24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latin typeface="Arial" panose="020B0604020202020204" pitchFamily="34" charset="0"/>
              </a:rPr>
              <a:t> heat/salt flux</a:t>
            </a:r>
            <a:endParaRPr lang="en-US" altLang="ja-JP" sz="2400" dirty="0">
              <a:solidFill>
                <a:srgbClr val="33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Southern Ocean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   </a:t>
            </a:r>
            <a:r>
              <a:rPr lang="en-US" altLang="ja-JP" sz="2000" dirty="0">
                <a:solidFill>
                  <a:srgbClr val="3333CC"/>
                </a:solidFill>
                <a:latin typeface="Arial" panose="020B0604020202020204" pitchFamily="34" charset="0"/>
              </a:rPr>
              <a:t>SSM/I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　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400" u="sng" dirty="0">
                <a:solidFill>
                  <a:srgbClr val="3333CC"/>
                </a:solidFill>
                <a:latin typeface="Arial" panose="020B0604020202020204" pitchFamily="34" charset="0"/>
              </a:rPr>
              <a:t>available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400" u="sng" dirty="0" err="1">
                <a:solidFill>
                  <a:srgbClr val="3333CC"/>
                </a:solidFill>
                <a:latin typeface="Arial" panose="020B0604020202020204" pitchFamily="34" charset="0"/>
              </a:rPr>
              <a:t>available</a:t>
            </a:r>
            <a:endParaRPr lang="en-US" altLang="ja-JP" sz="2400" u="sng" dirty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ja-JP" sz="2400" dirty="0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altLang="ja-JP" sz="2000" dirty="0">
                <a:solidFill>
                  <a:srgbClr val="9900CC"/>
                </a:solidFill>
                <a:latin typeface="Arial" panose="020B0604020202020204" pitchFamily="34" charset="0"/>
              </a:rPr>
              <a:t>AMSR</a:t>
            </a:r>
            <a:r>
              <a:rPr lang="en-US" altLang="en-US" sz="2400" dirty="0">
                <a:solidFill>
                  <a:srgbClr val="9900CC"/>
                </a:solidFill>
                <a:latin typeface="Arial" panose="020B0604020202020204" pitchFamily="34" charset="0"/>
              </a:rPr>
              <a:t>      </a:t>
            </a:r>
            <a:r>
              <a:rPr lang="en-US" altLang="ja-JP" sz="24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u="sng" dirty="0" smtClean="0">
                <a:solidFill>
                  <a:srgbClr val="9900CC"/>
                </a:solidFill>
                <a:latin typeface="Arial" panose="020B0604020202020204" pitchFamily="34" charset="0"/>
              </a:rPr>
              <a:t>available</a:t>
            </a:r>
            <a:r>
              <a:rPr lang="en-US" altLang="ja-JP" sz="2400" dirty="0" smtClean="0">
                <a:solidFill>
                  <a:srgbClr val="9900CC"/>
                </a:solidFill>
                <a:latin typeface="Arial" panose="020B0604020202020204" pitchFamily="34" charset="0"/>
              </a:rPr>
              <a:t>            2019</a:t>
            </a:r>
            <a:endParaRPr lang="en-US" altLang="en-US" sz="2400" dirty="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Arctic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cean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　　</a:t>
            </a:r>
            <a:r>
              <a:rPr lang="ja-JP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3333CC"/>
                </a:solidFill>
                <a:latin typeface="Arial" panose="020B0604020202020204" pitchFamily="34" charset="0"/>
              </a:rPr>
              <a:t>SSM/I    </a:t>
            </a:r>
            <a:r>
              <a:rPr lang="en-US" altLang="en-US" sz="20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000" dirty="0">
                <a:solidFill>
                  <a:srgbClr val="3333CC"/>
                </a:solidFill>
                <a:latin typeface="Arial" panose="020B0604020202020204" pitchFamily="34" charset="0"/>
              </a:rPr>
              <a:t>　</a:t>
            </a:r>
            <a:r>
              <a:rPr lang="ja-JP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>
                <a:solidFill>
                  <a:srgbClr val="3333CC"/>
                </a:solidFill>
                <a:latin typeface="Arial" panose="020B0604020202020204" pitchFamily="34" charset="0"/>
              </a:rPr>
              <a:t>available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 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    not planned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ja-JP" sz="2400" dirty="0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altLang="ja-JP" sz="2000" dirty="0">
                <a:solidFill>
                  <a:srgbClr val="9900CC"/>
                </a:solidFill>
                <a:latin typeface="Arial" panose="020B0604020202020204" pitchFamily="34" charset="0"/>
              </a:rPr>
              <a:t>AMSR        </a:t>
            </a:r>
            <a:r>
              <a:rPr lang="en-US" altLang="en-US" sz="2400" u="sng" dirty="0">
                <a:solidFill>
                  <a:srgbClr val="9900CC"/>
                </a:solidFill>
                <a:latin typeface="Arial" panose="020B0604020202020204" pitchFamily="34" charset="0"/>
              </a:rPr>
              <a:t>available</a:t>
            </a:r>
            <a:r>
              <a:rPr lang="en-US" altLang="ja-JP" sz="2000" dirty="0">
                <a:solidFill>
                  <a:srgbClr val="9900CC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ja-JP" sz="2400" dirty="0">
                <a:solidFill>
                  <a:srgbClr val="9900CC"/>
                </a:solidFill>
                <a:latin typeface="Arial" panose="020B0604020202020204" pitchFamily="34" charset="0"/>
              </a:rPr>
              <a:t>not planned   </a:t>
            </a:r>
            <a:endParaRPr lang="en-US" altLang="en-US" sz="2400" dirty="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Sea of Okhotsk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  <a:r>
              <a:rPr lang="en-US" altLang="ja-JP" sz="2400" dirty="0">
                <a:solidFill>
                  <a:srgbClr val="008000"/>
                </a:solidFill>
                <a:latin typeface="Arial" panose="020B0604020202020204" pitchFamily="34" charset="0"/>
              </a:rPr>
              <a:t>   </a:t>
            </a:r>
            <a:r>
              <a:rPr lang="en-US" altLang="ja-JP" sz="2000" dirty="0">
                <a:solidFill>
                  <a:srgbClr val="3333CC"/>
                </a:solidFill>
                <a:latin typeface="Arial" panose="020B0604020202020204" pitchFamily="34" charset="0"/>
              </a:rPr>
              <a:t>SSM/I</a:t>
            </a:r>
            <a:r>
              <a:rPr lang="en-US" altLang="en-US" sz="20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　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 2018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     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3333CC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3333CC"/>
                </a:solidFill>
                <a:latin typeface="Arial" panose="020B0604020202020204" pitchFamily="34" charset="0"/>
              </a:rPr>
              <a:t>  2019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ja-JP" sz="2400" dirty="0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en-US" altLang="ja-JP" sz="2000" dirty="0">
                <a:solidFill>
                  <a:srgbClr val="9900CC"/>
                </a:solidFill>
                <a:latin typeface="Arial" panose="020B0604020202020204" pitchFamily="34" charset="0"/>
              </a:rPr>
              <a:t>AMSR </a:t>
            </a:r>
            <a:r>
              <a:rPr lang="ja-JP" altLang="en-US" sz="2000" dirty="0">
                <a:solidFill>
                  <a:srgbClr val="9900CC"/>
                </a:solidFill>
                <a:latin typeface="Arial" panose="020B0604020202020204" pitchFamily="34" charset="0"/>
              </a:rPr>
              <a:t>　　　</a:t>
            </a:r>
            <a:r>
              <a:rPr lang="en-US" altLang="en-US" sz="2400" u="sng" dirty="0">
                <a:solidFill>
                  <a:srgbClr val="9900CC"/>
                </a:solidFill>
                <a:latin typeface="Arial" panose="020B0604020202020204" pitchFamily="34" charset="0"/>
              </a:rPr>
              <a:t>available</a:t>
            </a:r>
            <a:r>
              <a:rPr lang="en-US" altLang="ja-JP" sz="2400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9900CC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400" u="sng" dirty="0" err="1">
                <a:solidFill>
                  <a:srgbClr val="9900CC"/>
                </a:solidFill>
                <a:latin typeface="Arial" panose="020B0604020202020204" pitchFamily="34" charset="0"/>
              </a:rPr>
              <a:t>available</a:t>
            </a:r>
            <a:r>
              <a:rPr lang="en-US" altLang="ja-JP" sz="2400" u="sng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9900CC"/>
                </a:solidFill>
                <a:latin typeface="Arial" panose="020B0604020202020204" pitchFamily="34" charset="0"/>
              </a:rPr>
              <a:t>                                        </a:t>
            </a:r>
            <a:endParaRPr lang="en-US" altLang="en-US" sz="2400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4331" y="3653234"/>
            <a:ext cx="9136062" cy="32321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Sea ice production dataset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   → 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Validation data for coupled ice-ocean models and analyses </a:t>
            </a: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　　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ja-JP" alt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Southern Ocean</a:t>
            </a: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    </a:t>
            </a:r>
            <a:r>
              <a:rPr lang="ja-JP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　     </a:t>
            </a:r>
            <a:r>
              <a:rPr lang="es-E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Kusahara et al.(2010a, 2010b, 2011), Williams et al.(2010, 2011)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Cougnon et al. (2013), Graham, et al. (2013)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ja-JP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　 　     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Arctic Ocean</a:t>
            </a: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Sea of Okhotsk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Kawaguchi et al.(2011)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</a:t>
            </a: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Nakanowatari et al.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(2015)</a:t>
            </a:r>
            <a:endParaRPr lang="en-US" altLang="ja-JP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Surface heat and salt flux dataset incorporating sea-ice growth and melt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→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B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oundary condition data 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for various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model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Southern Ocean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　　          </a:t>
            </a:r>
            <a:r>
              <a:rPr lang="en-US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Galton-</a:t>
            </a:r>
            <a:r>
              <a:rPr lang="en-US" altLang="en-US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Fenzi</a:t>
            </a: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et al. </a:t>
            </a:r>
            <a:r>
              <a:rPr lang="en-US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(2012),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Urakawa &amp; </a:t>
            </a:r>
            <a:r>
              <a:rPr lang="en-US" altLang="en-US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Hasumi</a:t>
            </a:r>
            <a:r>
              <a:rPr lang="en-US" altLang="en-US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(2012), Nakayama et al. </a:t>
            </a:r>
            <a:r>
              <a:rPr lang="en-US" altLang="en-US" sz="1600" b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600" b="0" smtClean="0">
                <a:solidFill>
                  <a:srgbClr val="000000"/>
                </a:solidFill>
                <a:latin typeface="Arial" panose="020B0604020202020204" pitchFamily="34" charset="0"/>
              </a:rPr>
              <a:t>2014) </a:t>
            </a:r>
            <a:endParaRPr lang="en-US" altLang="en-US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61950" y="76200"/>
            <a:ext cx="8137525" cy="4016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99"/>
                </a:solidFill>
                <a:latin typeface="Arial" panose="020B0604020202020204" pitchFamily="34" charset="0"/>
              </a:rPr>
              <a:t>Creation of value-added sea-ice product from passive microwave          </a:t>
            </a:r>
            <a:endParaRPr lang="en-US" altLang="ja-JP">
              <a:latin typeface="Arial" panose="020B0604020202020204" pitchFamily="34" charset="0"/>
            </a:endParaRPr>
          </a:p>
        </p:txBody>
      </p:sp>
      <p:grpSp>
        <p:nvGrpSpPr>
          <p:cNvPr id="6147" name="グループ化 1"/>
          <p:cNvGrpSpPr>
            <a:grpSpLocks/>
          </p:cNvGrpSpPr>
          <p:nvPr/>
        </p:nvGrpSpPr>
        <p:grpSpPr bwMode="auto">
          <a:xfrm>
            <a:off x="684213" y="549275"/>
            <a:ext cx="7493000" cy="2124075"/>
            <a:chOff x="684213" y="1087909"/>
            <a:chExt cx="7493000" cy="2125191"/>
          </a:xfrm>
        </p:grpSpPr>
        <p:sp>
          <p:nvSpPr>
            <p:cNvPr id="6174" name="Text Box 5"/>
            <p:cNvSpPr txBox="1">
              <a:spLocks noChangeArrowheads="1"/>
            </p:cNvSpPr>
            <p:nvPr/>
          </p:nvSpPr>
          <p:spPr bwMode="auto">
            <a:xfrm>
              <a:off x="684213" y="1087909"/>
              <a:ext cx="7493000" cy="39687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6600"/>
                  </a:solidFill>
                  <a:latin typeface="Arial" panose="020B0604020202020204" pitchFamily="34" charset="0"/>
                </a:rPr>
                <a:t>Thin ice thickness algorithm of SSM/I and AMSR-E</a:t>
              </a:r>
            </a:p>
          </p:txBody>
        </p:sp>
        <p:sp>
          <p:nvSpPr>
            <p:cNvPr id="6175" name="Text Box 9"/>
            <p:cNvSpPr txBox="1">
              <a:spLocks noChangeArrowheads="1"/>
            </p:cNvSpPr>
            <p:nvPr/>
          </p:nvSpPr>
          <p:spPr bwMode="auto">
            <a:xfrm>
              <a:off x="684213" y="1663700"/>
              <a:ext cx="7493000" cy="39687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6600"/>
                  </a:solidFill>
                  <a:latin typeface="Arial" panose="020B0604020202020204" pitchFamily="34" charset="0"/>
                </a:rPr>
                <a:t>Calculation of heat flux from the estimated ice thickness</a:t>
              </a:r>
              <a:r>
                <a:rPr lang="en-US" altLang="ja-JP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176" name="Text Box 10"/>
            <p:cNvSpPr txBox="1">
              <a:spLocks noChangeArrowheads="1"/>
            </p:cNvSpPr>
            <p:nvPr/>
          </p:nvSpPr>
          <p:spPr bwMode="auto">
            <a:xfrm>
              <a:off x="684213" y="2239963"/>
              <a:ext cx="7416800" cy="39687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6600"/>
                  </a:solidFill>
                  <a:latin typeface="Arial" panose="020B0604020202020204" pitchFamily="34" charset="0"/>
                </a:rPr>
                <a:t>Estimate of sea ice production assuming no oceanic heat</a:t>
              </a:r>
            </a:p>
          </p:txBody>
        </p:sp>
        <p:sp>
          <p:nvSpPr>
            <p:cNvPr id="6177" name="Text Box 11"/>
            <p:cNvSpPr txBox="1">
              <a:spLocks noChangeArrowheads="1"/>
            </p:cNvSpPr>
            <p:nvPr/>
          </p:nvSpPr>
          <p:spPr bwMode="auto">
            <a:xfrm>
              <a:off x="684213" y="2816225"/>
              <a:ext cx="7493000" cy="39687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6600"/>
                  </a:solidFill>
                  <a:latin typeface="Arial" panose="020B0604020202020204" pitchFamily="34" charset="0"/>
                </a:rPr>
                <a:t>Estimate of salt flux due to brine rejection by ice production</a:t>
              </a:r>
            </a:p>
          </p:txBody>
        </p:sp>
        <p:sp>
          <p:nvSpPr>
            <p:cNvPr id="6178" name="AutoShape 12"/>
            <p:cNvSpPr>
              <a:spLocks noChangeArrowheads="1"/>
            </p:cNvSpPr>
            <p:nvPr/>
          </p:nvSpPr>
          <p:spPr bwMode="auto">
            <a:xfrm>
              <a:off x="2555875" y="1484313"/>
              <a:ext cx="215900" cy="1428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79" name="AutoShape 13"/>
            <p:cNvSpPr>
              <a:spLocks noChangeArrowheads="1"/>
            </p:cNvSpPr>
            <p:nvPr/>
          </p:nvSpPr>
          <p:spPr bwMode="auto">
            <a:xfrm>
              <a:off x="2555875" y="2062163"/>
              <a:ext cx="215900" cy="1428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80" name="AutoShape 14"/>
            <p:cNvSpPr>
              <a:spLocks noChangeArrowheads="1"/>
            </p:cNvSpPr>
            <p:nvPr/>
          </p:nvSpPr>
          <p:spPr bwMode="auto">
            <a:xfrm>
              <a:off x="2555875" y="2636838"/>
              <a:ext cx="215900" cy="14287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6148" name="グループ化 11"/>
          <p:cNvGrpSpPr>
            <a:grpSpLocks/>
          </p:cNvGrpSpPr>
          <p:nvPr/>
        </p:nvGrpSpPr>
        <p:grpSpPr bwMode="auto">
          <a:xfrm>
            <a:off x="179388" y="2276475"/>
            <a:ext cx="8053387" cy="4460875"/>
            <a:chOff x="179388" y="44450"/>
            <a:chExt cx="8052689" cy="6432287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04812" y="1095134"/>
              <a:ext cx="3131867" cy="102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ja-JP" u="sng" dirty="0">
                  <a:latin typeface="+mj-lt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Construction of AMSR</a:t>
              </a:r>
            </a:p>
            <a:p>
              <a:pPr eaLnBrk="1" hangingPunct="1">
                <a:defRPr/>
              </a:pPr>
              <a:r>
                <a:rPr lang="en-US" altLang="ja-JP" u="sng" dirty="0">
                  <a:latin typeface="+mj-lt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ice thickness algorithm</a:t>
              </a:r>
            </a:p>
          </p:txBody>
        </p:sp>
        <p:sp>
          <p:nvSpPr>
            <p:cNvPr id="6150" name="Text Box 3"/>
            <p:cNvSpPr txBox="1">
              <a:spLocks noChangeArrowheads="1"/>
            </p:cNvSpPr>
            <p:nvPr/>
          </p:nvSpPr>
          <p:spPr bwMode="auto">
            <a:xfrm>
              <a:off x="4877608" y="1232454"/>
              <a:ext cx="1026948" cy="57692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 b="0">
                  <a:cs typeface="Times New Roman" panose="02020603050405020304" pitchFamily="18" charset="0"/>
                </a:rPr>
                <a:t>AVHRR</a:t>
              </a:r>
              <a:r>
                <a:rPr lang="en-US" altLang="ja-JP" b="0"/>
                <a:t> </a:t>
              </a:r>
            </a:p>
          </p:txBody>
        </p:sp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7245910" y="1276834"/>
              <a:ext cx="986167" cy="532549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 b="0"/>
                <a:t>MODIS </a:t>
              </a:r>
            </a:p>
          </p:txBody>
        </p:sp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5537400" y="2423596"/>
              <a:ext cx="2359941" cy="57692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Sea ice surface temp.</a:t>
              </a:r>
            </a:p>
          </p:txBody>
        </p:sp>
        <p:sp>
          <p:nvSpPr>
            <p:cNvPr id="6153" name="Text Box 6"/>
            <p:cNvSpPr txBox="1">
              <a:spLocks noChangeArrowheads="1"/>
            </p:cNvSpPr>
            <p:nvPr/>
          </p:nvSpPr>
          <p:spPr bwMode="auto">
            <a:xfrm>
              <a:off x="3291015" y="2409677"/>
              <a:ext cx="1890582" cy="57692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ECMWF, NCEP</a:t>
              </a:r>
            </a:p>
          </p:txBody>
        </p:sp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3439479" y="3782154"/>
              <a:ext cx="3964547" cy="57692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Sea ice thickness (thermal thickness)</a:t>
              </a:r>
            </a:p>
          </p:txBody>
        </p:sp>
        <p:sp>
          <p:nvSpPr>
            <p:cNvPr id="6155" name="Text Box 8"/>
            <p:cNvSpPr txBox="1">
              <a:spLocks noChangeArrowheads="1"/>
            </p:cNvSpPr>
            <p:nvPr/>
          </p:nvSpPr>
          <p:spPr bwMode="auto">
            <a:xfrm>
              <a:off x="4040760" y="3099932"/>
              <a:ext cx="2331087" cy="576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Heat flux calculation</a:t>
              </a:r>
            </a:p>
          </p:txBody>
        </p:sp>
        <p:sp>
          <p:nvSpPr>
            <p:cNvPr id="6156" name="Text Box 9"/>
            <p:cNvSpPr txBox="1">
              <a:spLocks noChangeArrowheads="1"/>
            </p:cNvSpPr>
            <p:nvPr/>
          </p:nvSpPr>
          <p:spPr bwMode="auto">
            <a:xfrm>
              <a:off x="5785496" y="1582507"/>
              <a:ext cx="1960005" cy="488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600" b="0"/>
                <a:t>Key. et al. (1997)</a:t>
              </a:r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927765" y="3026636"/>
              <a:ext cx="1892313" cy="102071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AMSR-E</a:t>
              </a:r>
            </a:p>
            <a:p>
              <a:pPr eaLnBrk="1" hangingPunct="1"/>
              <a:r>
                <a:rPr lang="ja-JP" altLang="en-US" b="0"/>
                <a:t>（</a:t>
              </a:r>
              <a:r>
                <a:rPr lang="en-US" altLang="ja-JP" b="0"/>
                <a:t>PR-36,PR-89</a:t>
              </a:r>
              <a:r>
                <a:rPr lang="ja-JP" altLang="en-US" b="0"/>
                <a:t>）</a:t>
              </a:r>
            </a:p>
          </p:txBody>
        </p:sp>
        <p:sp>
          <p:nvSpPr>
            <p:cNvPr id="6158" name="Text Box 11"/>
            <p:cNvSpPr txBox="1">
              <a:spLocks noChangeArrowheads="1"/>
            </p:cNvSpPr>
            <p:nvPr/>
          </p:nvSpPr>
          <p:spPr bwMode="auto">
            <a:xfrm>
              <a:off x="770318" y="5469691"/>
              <a:ext cx="5338321" cy="57692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/>
                <a:t>AMSR ice thickness algorithm in thin ice regions)</a:t>
              </a:r>
            </a:p>
          </p:txBody>
        </p:sp>
        <p:sp>
          <p:nvSpPr>
            <p:cNvPr id="6159" name="Line 12"/>
            <p:cNvSpPr>
              <a:spLocks noChangeShapeType="1"/>
            </p:cNvSpPr>
            <p:nvPr/>
          </p:nvSpPr>
          <p:spPr bwMode="auto">
            <a:xfrm flipH="1">
              <a:off x="1828799" y="3933825"/>
              <a:ext cx="6351" cy="14827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0" name="Line 13"/>
            <p:cNvSpPr>
              <a:spLocks noChangeShapeType="1"/>
            </p:cNvSpPr>
            <p:nvPr/>
          </p:nvSpPr>
          <p:spPr bwMode="auto">
            <a:xfrm>
              <a:off x="5181721" y="4406663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 flipH="1">
              <a:off x="1828799" y="4716624"/>
              <a:ext cx="3352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2630025" y="4614708"/>
              <a:ext cx="2638425" cy="53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 b="0"/>
                <a:t>compare &amp; validate</a:t>
              </a:r>
            </a:p>
          </p:txBody>
        </p:sp>
        <p:sp>
          <p:nvSpPr>
            <p:cNvPr id="6163" name="Line 16"/>
            <p:cNvSpPr>
              <a:spLocks noChangeShapeType="1"/>
            </p:cNvSpPr>
            <p:nvPr/>
          </p:nvSpPr>
          <p:spPr bwMode="auto">
            <a:xfrm>
              <a:off x="4355852" y="2934690"/>
              <a:ext cx="321817" cy="328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 flipH="1">
              <a:off x="5783776" y="2951513"/>
              <a:ext cx="444284" cy="277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5" name="Line 18"/>
            <p:cNvSpPr>
              <a:spLocks noChangeShapeType="1"/>
            </p:cNvSpPr>
            <p:nvPr/>
          </p:nvSpPr>
          <p:spPr bwMode="auto">
            <a:xfrm flipH="1">
              <a:off x="5181597" y="3555016"/>
              <a:ext cx="1" cy="3033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6" name="Line 19"/>
            <p:cNvSpPr>
              <a:spLocks noChangeShapeType="1"/>
            </p:cNvSpPr>
            <p:nvPr/>
          </p:nvSpPr>
          <p:spPr bwMode="auto">
            <a:xfrm>
              <a:off x="5391082" y="1705552"/>
              <a:ext cx="6596" cy="297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7" name="Line 20"/>
            <p:cNvSpPr>
              <a:spLocks noChangeShapeType="1"/>
            </p:cNvSpPr>
            <p:nvPr/>
          </p:nvSpPr>
          <p:spPr bwMode="auto">
            <a:xfrm>
              <a:off x="7668067" y="1764717"/>
              <a:ext cx="153" cy="252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8" name="Line 21"/>
            <p:cNvSpPr>
              <a:spLocks noChangeShapeType="1"/>
            </p:cNvSpPr>
            <p:nvPr/>
          </p:nvSpPr>
          <p:spPr bwMode="auto">
            <a:xfrm>
              <a:off x="5394990" y="2017043"/>
              <a:ext cx="2273230" cy="155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6169" name="Line 22"/>
            <p:cNvSpPr>
              <a:spLocks noChangeShapeType="1"/>
            </p:cNvSpPr>
            <p:nvPr/>
          </p:nvSpPr>
          <p:spPr bwMode="auto">
            <a:xfrm>
              <a:off x="6516092" y="2022112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6170" name="Text Box 23"/>
            <p:cNvSpPr txBox="1">
              <a:spLocks noChangeArrowheads="1"/>
            </p:cNvSpPr>
            <p:nvPr/>
          </p:nvSpPr>
          <p:spPr bwMode="auto">
            <a:xfrm>
              <a:off x="1034644" y="5944188"/>
              <a:ext cx="6369382" cy="53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/>
                <a:t>+ fast ice (ice shelf, iceberg) detection for the Antarctic case</a:t>
              </a:r>
            </a:p>
          </p:txBody>
        </p:sp>
        <p:sp>
          <p:nvSpPr>
            <p:cNvPr id="6171" name="Text Box 24"/>
            <p:cNvSpPr txBox="1">
              <a:spLocks noChangeArrowheads="1"/>
            </p:cNvSpPr>
            <p:nvPr/>
          </p:nvSpPr>
          <p:spPr bwMode="auto">
            <a:xfrm>
              <a:off x="2181925" y="4935164"/>
              <a:ext cx="4566315" cy="53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800" b="0"/>
                <a:t>(excludes pixels being affected by water vapor)</a:t>
              </a:r>
            </a:p>
          </p:txBody>
        </p:sp>
        <p:sp>
          <p:nvSpPr>
            <p:cNvPr id="6172" name="Text Box 25"/>
            <p:cNvSpPr txBox="1">
              <a:spLocks noChangeArrowheads="1"/>
            </p:cNvSpPr>
            <p:nvPr/>
          </p:nvSpPr>
          <p:spPr bwMode="auto">
            <a:xfrm>
              <a:off x="6301612" y="1099453"/>
              <a:ext cx="4556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0">
                  <a:latin typeface="Arial" panose="020B0604020202020204" pitchFamily="34" charset="0"/>
                </a:rPr>
                <a:t>or</a:t>
              </a:r>
            </a:p>
          </p:txBody>
        </p:sp>
        <p:sp>
          <p:nvSpPr>
            <p:cNvPr id="6173" name="Text Box 26"/>
            <p:cNvSpPr txBox="1">
              <a:spLocks noChangeArrowheads="1"/>
            </p:cNvSpPr>
            <p:nvPr/>
          </p:nvSpPr>
          <p:spPr bwMode="auto">
            <a:xfrm>
              <a:off x="179388" y="44450"/>
              <a:ext cx="184731" cy="74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en-US" altLang="ja-JP" sz="2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9036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u="sng" dirty="0">
                <a:solidFill>
                  <a:schemeClr val="bg1"/>
                </a:solidFill>
                <a:latin typeface="Arial" panose="020B0604020202020204" pitchFamily="34" charset="0"/>
              </a:rPr>
              <a:t>Mapping of annual sea-ice production (1992–2001</a:t>
            </a:r>
            <a:r>
              <a:rPr lang="en-US" altLang="ja-JP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): Southern Ocean</a:t>
            </a:r>
            <a:endParaRPr lang="en-US" altLang="ja-JP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5075" name="Text Box 3"/>
          <p:cNvSpPr txBox="1">
            <a:spLocks noChangeArrowheads="1"/>
          </p:cNvSpPr>
          <p:nvPr/>
        </p:nvSpPr>
        <p:spPr bwMode="auto">
          <a:xfrm>
            <a:off x="3419475" y="5516563"/>
            <a:ext cx="56737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200" b="0">
                <a:solidFill>
                  <a:schemeClr val="bg1"/>
                </a:solidFill>
                <a:latin typeface="Arial" panose="020B0604020202020204" pitchFamily="34" charset="0"/>
              </a:rPr>
              <a:t>(Tamura, Ohshima and Nihashi, 2008, GRL)</a:t>
            </a:r>
          </a:p>
        </p:txBody>
      </p:sp>
      <p:pic>
        <p:nvPicPr>
          <p:cNvPr id="515076" name="Picture 4" descr="Ice_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163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34925" y="6040438"/>
            <a:ext cx="917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chemeClr val="bg1"/>
                </a:solidFill>
                <a:latin typeface="Arial" panose="020B0604020202020204" pitchFamily="34" charset="0"/>
              </a:rPr>
              <a:t>Based on heat flux calculation and SSM/I (passive microwave)</a:t>
            </a: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5703888" y="5006975"/>
            <a:ext cx="293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 u="sng">
                <a:solidFill>
                  <a:srgbClr val="FF3300"/>
                </a:solidFill>
                <a:latin typeface="Arial" panose="020B0604020202020204" pitchFamily="34" charset="0"/>
              </a:rPr>
              <a:t>Highest ice production</a:t>
            </a:r>
          </a:p>
        </p:txBody>
      </p:sp>
      <p:sp>
        <p:nvSpPr>
          <p:cNvPr id="515079" name="Text Box 7"/>
          <p:cNvSpPr txBox="1">
            <a:spLocks noChangeArrowheads="1"/>
          </p:cNvSpPr>
          <p:nvPr/>
        </p:nvSpPr>
        <p:spPr bwMode="auto">
          <a:xfrm>
            <a:off x="5583238" y="2708275"/>
            <a:ext cx="294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 u="sng">
                <a:solidFill>
                  <a:srgbClr val="FF3300"/>
                </a:solidFill>
                <a:latin typeface="Arial" panose="020B0604020202020204" pitchFamily="34" charset="0"/>
              </a:rPr>
              <a:t>2rd highest production</a:t>
            </a:r>
          </a:p>
        </p:txBody>
      </p:sp>
      <p:sp>
        <p:nvSpPr>
          <p:cNvPr id="515080" name="Text Box 8"/>
          <p:cNvSpPr txBox="1">
            <a:spLocks noChangeArrowheads="1"/>
          </p:cNvSpPr>
          <p:nvPr/>
        </p:nvSpPr>
        <p:spPr bwMode="auto">
          <a:xfrm>
            <a:off x="2916238" y="1628775"/>
            <a:ext cx="1808162" cy="396875"/>
          </a:xfrm>
          <a:prstGeom prst="rect">
            <a:avLst/>
          </a:prstGeom>
          <a:solidFill>
            <a:schemeClr val="hlink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latin typeface="Arial" panose="020B0604020202020204" pitchFamily="34" charset="0"/>
              </a:rPr>
              <a:t>Cape Darnley</a:t>
            </a:r>
          </a:p>
        </p:txBody>
      </p:sp>
      <p:sp>
        <p:nvSpPr>
          <p:cNvPr id="515081" name="Text Box 9"/>
          <p:cNvSpPr txBox="1">
            <a:spLocks noChangeArrowheads="1"/>
          </p:cNvSpPr>
          <p:nvPr/>
        </p:nvSpPr>
        <p:spPr bwMode="auto">
          <a:xfrm>
            <a:off x="1979613" y="3933825"/>
            <a:ext cx="1328737" cy="396875"/>
          </a:xfrm>
          <a:prstGeom prst="rect">
            <a:avLst/>
          </a:prstGeom>
          <a:solidFill>
            <a:schemeClr val="hlink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latin typeface="Arial" panose="020B0604020202020204" pitchFamily="34" charset="0"/>
              </a:rPr>
              <a:t>Ross Sea</a:t>
            </a:r>
          </a:p>
        </p:txBody>
      </p:sp>
      <p:sp>
        <p:nvSpPr>
          <p:cNvPr id="515082" name="Line 10"/>
          <p:cNvSpPr>
            <a:spLocks noChangeShapeType="1"/>
          </p:cNvSpPr>
          <p:nvPr/>
        </p:nvSpPr>
        <p:spPr bwMode="auto">
          <a:xfrm flipV="1">
            <a:off x="3419475" y="4221163"/>
            <a:ext cx="252095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083" name="Line 11"/>
          <p:cNvSpPr>
            <a:spLocks noChangeShapeType="1"/>
          </p:cNvSpPr>
          <p:nvPr/>
        </p:nvSpPr>
        <p:spPr bwMode="auto">
          <a:xfrm flipV="1">
            <a:off x="5435600" y="1989138"/>
            <a:ext cx="57467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3995738" y="5084763"/>
            <a:ext cx="360362" cy="360362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5085" name="Text Box 13"/>
          <p:cNvSpPr txBox="1">
            <a:spLocks noChangeArrowheads="1"/>
          </p:cNvSpPr>
          <p:nvPr/>
        </p:nvSpPr>
        <p:spPr bwMode="auto">
          <a:xfrm>
            <a:off x="3654425" y="4652963"/>
            <a:ext cx="846138" cy="396875"/>
          </a:xfrm>
          <a:prstGeom prst="rect">
            <a:avLst/>
          </a:prstGeom>
          <a:solidFill>
            <a:schemeClr val="hlink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latin typeface="Arial" panose="020B0604020202020204" pitchFamily="34" charset="0"/>
              </a:rPr>
              <a:t>Mertz</a:t>
            </a:r>
          </a:p>
        </p:txBody>
      </p:sp>
    </p:spTree>
    <p:extLst>
      <p:ext uri="{BB962C8B-B14F-4D97-AF65-F5344CB8AC3E}">
        <p14:creationId xmlns:p14="http://schemas.microsoft.com/office/powerpoint/2010/main" val="2716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8566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3025" y="152400"/>
            <a:ext cx="903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b="0" u="sng">
                <a:solidFill>
                  <a:schemeClr val="bg1"/>
                </a:solidFill>
                <a:latin typeface="Arial" panose="020B0604020202020204" pitchFamily="34" charset="0"/>
              </a:rPr>
              <a:t>Mapping of seasonal mean surface heat- and cumulative salt-flux (1992-2007)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5938" y="5876925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b="0">
                <a:solidFill>
                  <a:schemeClr val="bg1"/>
                </a:solidFill>
                <a:latin typeface="Arial" panose="020B0604020202020204" pitchFamily="34" charset="0"/>
              </a:rPr>
              <a:t>(Mar-May)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14638" y="58769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b="0">
                <a:solidFill>
                  <a:schemeClr val="bg1"/>
                </a:solidFill>
                <a:latin typeface="Arial" panose="020B0604020202020204" pitchFamily="34" charset="0"/>
              </a:rPr>
              <a:t>(Jun-Aug)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24438" y="5876925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b="0">
                <a:solidFill>
                  <a:schemeClr val="bg1"/>
                </a:solidFill>
                <a:latin typeface="Arial" panose="020B0604020202020204" pitchFamily="34" charset="0"/>
              </a:rPr>
              <a:t>(Sep-Nov)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262813" y="587692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b="0">
                <a:solidFill>
                  <a:schemeClr val="bg1"/>
                </a:solidFill>
                <a:latin typeface="Arial" panose="020B0604020202020204" pitchFamily="34" charset="0"/>
              </a:rPr>
              <a:t>(Dec-Feb)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43663" y="6237288"/>
            <a:ext cx="231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chemeClr val="bg1"/>
                </a:solidFill>
                <a:latin typeface="Arial" panose="020B0604020202020204" pitchFamily="34" charset="0"/>
              </a:rPr>
              <a:t>Tamura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6" y="437475"/>
            <a:ext cx="6985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950" y="-21154"/>
            <a:ext cx="9036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u="sng" dirty="0">
                <a:solidFill>
                  <a:schemeClr val="bg1"/>
                </a:solidFill>
                <a:latin typeface="Arial" panose="020B0604020202020204" pitchFamily="34" charset="0"/>
              </a:rPr>
              <a:t>Mapping of annual sea-ice production </a:t>
            </a:r>
            <a:r>
              <a:rPr lang="en-US" altLang="ja-JP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(2002-2011): Arctic Ocean</a:t>
            </a:r>
            <a:endParaRPr lang="en-US" altLang="ja-JP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40158" y="620688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Based on 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AMSR-E</a:t>
            </a:r>
            <a:endParaRPr kumimoji="1" lang="ja-JP" altLang="en-US" sz="24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34145" y="5817458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Iwamoto et al.,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(2014, JGR)</a:t>
            </a:r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36774"/>
            <a:ext cx="4267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 idx="4294967295"/>
          </p:nvPr>
        </p:nvSpPr>
        <p:spPr>
          <a:xfrm>
            <a:off x="580901" y="162024"/>
            <a:ext cx="3775075" cy="674688"/>
          </a:xfrm>
        </p:spPr>
        <p:txBody>
          <a:bodyPr/>
          <a:lstStyle/>
          <a:p>
            <a:pPr algn="l" eaLnBrk="1" hangingPunct="1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Annual mean heat flux </a:t>
            </a:r>
          </a:p>
        </p:txBody>
      </p:sp>
      <p:sp>
        <p:nvSpPr>
          <p:cNvPr id="9220" name="テキスト ボックス 7"/>
          <p:cNvSpPr txBox="1">
            <a:spLocks noChangeArrowheads="1"/>
          </p:cNvSpPr>
          <p:nvPr/>
        </p:nvSpPr>
        <p:spPr bwMode="auto">
          <a:xfrm>
            <a:off x="3787775" y="328787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0" dirty="0">
                <a:solidFill>
                  <a:srgbClr val="FFFFFF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[W m</a:t>
            </a:r>
            <a:r>
              <a:rPr lang="en-US" altLang="ja-JP" sz="1800" b="0" baseline="30000" dirty="0">
                <a:solidFill>
                  <a:srgbClr val="FFFFFF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-2</a:t>
            </a:r>
            <a:r>
              <a:rPr lang="en-US" altLang="ja-JP" sz="1800" b="0" dirty="0">
                <a:solidFill>
                  <a:srgbClr val="FFFFFF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221" name="テキスト ボックス 9"/>
          <p:cNvSpPr txBox="1">
            <a:spLocks noChangeArrowheads="1"/>
          </p:cNvSpPr>
          <p:nvPr/>
        </p:nvSpPr>
        <p:spPr bwMode="auto">
          <a:xfrm>
            <a:off x="192088" y="6356524"/>
            <a:ext cx="4737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ja-JP" altLang="en-US" sz="18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8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altLang="ja-JP" sz="1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from atmosphere to ocean</a:t>
            </a:r>
          </a:p>
        </p:txBody>
      </p:sp>
      <p:sp>
        <p:nvSpPr>
          <p:cNvPr id="9222" name="テキスト ボックス 10"/>
          <p:cNvSpPr txBox="1">
            <a:spLocks noChangeArrowheads="1"/>
          </p:cNvSpPr>
          <p:nvPr/>
        </p:nvSpPr>
        <p:spPr bwMode="auto">
          <a:xfrm>
            <a:off x="2484438" y="4481687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0">
                <a:solidFill>
                  <a:srgbClr val="F2F2F2"/>
                </a:solidFill>
                <a:latin typeface="ＭＳ Ｐゴシック" panose="020B0600070205080204" pitchFamily="50" charset="-128"/>
                <a:ea typeface="ヒラギノ角ゴ ProN W3"/>
                <a:cs typeface="ヒラギノ角ゴ ProN W3"/>
              </a:rPr>
              <a:t>-28 W m</a:t>
            </a:r>
            <a:r>
              <a:rPr lang="en-US" altLang="ja-JP" sz="2400" b="0" baseline="30000">
                <a:solidFill>
                  <a:srgbClr val="F2F2F2"/>
                </a:solidFill>
                <a:latin typeface="ＭＳ Ｐゴシック" panose="020B0600070205080204" pitchFamily="50" charset="-128"/>
                <a:ea typeface="ヒラギノ角ゴ ProN W3"/>
                <a:cs typeface="ヒラギノ角ゴ ProN W3"/>
              </a:rPr>
              <a:t>-2</a:t>
            </a:r>
            <a:endParaRPr lang="en-US" altLang="ja-JP" sz="2400" b="0">
              <a:solidFill>
                <a:srgbClr val="F2F2F2"/>
              </a:solidFill>
              <a:latin typeface="ＭＳ Ｐゴシック" panose="020B0600070205080204" pitchFamily="50" charset="-128"/>
              <a:ea typeface="ヒラギノ角ゴ ProN W3"/>
              <a:cs typeface="ヒラギノ角ゴ ProN W3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643438" y="881237"/>
            <a:ext cx="43561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ja-JP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Negative: in coastal polynya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ja-JP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(heat flux to atmosphere)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altLang="ja-JP" sz="24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ja-JP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Positive: in the south</a:t>
            </a:r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 rot="-2924690">
            <a:off x="77788" y="2817986"/>
            <a:ext cx="1703388" cy="468313"/>
          </a:xfrm>
          <a:prstGeom prst="ellipse">
            <a:avLst/>
          </a:prstGeom>
          <a:noFill/>
          <a:ln w="6032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395288" y="1836912"/>
            <a:ext cx="233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  <a:latin typeface="Calibri" panose="020F0502020204030204" pitchFamily="34" charset="0"/>
              </a:rPr>
              <a:t>Ice production</a:t>
            </a:r>
          </a:p>
        </p:txBody>
      </p:sp>
      <p:sp>
        <p:nvSpPr>
          <p:cNvPr id="9226" name="Freeform 20"/>
          <p:cNvSpPr>
            <a:spLocks/>
          </p:cNvSpPr>
          <p:nvPr/>
        </p:nvSpPr>
        <p:spPr bwMode="auto">
          <a:xfrm>
            <a:off x="1187450" y="3257724"/>
            <a:ext cx="1152525" cy="2376488"/>
          </a:xfrm>
          <a:custGeom>
            <a:avLst/>
            <a:gdLst>
              <a:gd name="T0" fmla="*/ 0 w 726"/>
              <a:gd name="T1" fmla="*/ 0 h 1497"/>
              <a:gd name="T2" fmla="*/ 2147483646 w 726"/>
              <a:gd name="T3" fmla="*/ 2147483646 h 1497"/>
              <a:gd name="T4" fmla="*/ 2147483646 w 726"/>
              <a:gd name="T5" fmla="*/ 2147483646 h 1497"/>
              <a:gd name="T6" fmla="*/ 0 60000 65536"/>
              <a:gd name="T7" fmla="*/ 0 60000 65536"/>
              <a:gd name="T8" fmla="*/ 0 60000 65536"/>
              <a:gd name="T9" fmla="*/ 0 w 726"/>
              <a:gd name="T10" fmla="*/ 0 h 1497"/>
              <a:gd name="T11" fmla="*/ 726 w 726"/>
              <a:gd name="T12" fmla="*/ 1497 h 1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497">
                <a:moveTo>
                  <a:pt x="0" y="0"/>
                </a:moveTo>
                <a:cubicBezTo>
                  <a:pt x="166" y="11"/>
                  <a:pt x="333" y="23"/>
                  <a:pt x="454" y="272"/>
                </a:cubicBezTo>
                <a:cubicBezTo>
                  <a:pt x="575" y="521"/>
                  <a:pt x="650" y="1009"/>
                  <a:pt x="726" y="1497"/>
                </a:cubicBezTo>
              </a:path>
            </a:pathLst>
          </a:custGeom>
          <a:noFill/>
          <a:ln w="88900" cap="flat">
            <a:solidFill>
              <a:schemeClr val="bg1"/>
            </a:solidFill>
            <a:prstDash val="dash"/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7" name="Oval 21"/>
          <p:cNvSpPr>
            <a:spLocks noChangeArrowheads="1"/>
          </p:cNvSpPr>
          <p:nvPr/>
        </p:nvSpPr>
        <p:spPr bwMode="auto">
          <a:xfrm>
            <a:off x="1835150" y="5634212"/>
            <a:ext cx="1008063" cy="719137"/>
          </a:xfrm>
          <a:prstGeom prst="ellipse">
            <a:avLst/>
          </a:prstGeom>
          <a:noFill/>
          <a:ln w="603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2484438" y="5221462"/>
            <a:ext cx="182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latin typeface="Calibri" panose="020F0502020204030204" pitchFamily="34" charset="0"/>
              </a:rPr>
              <a:t>Ice melting</a:t>
            </a:r>
          </a:p>
        </p:txBody>
      </p:sp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4643438" y="3265662"/>
            <a:ext cx="43561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ja-JP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(Negative) heat transport by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ja-JP" sz="24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and East Sakhalin Current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altLang="ja-JP" sz="24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altLang="ja-JP" sz="24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422900" y="2610024"/>
            <a:ext cx="584200" cy="520700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4716463" y="176387"/>
            <a:ext cx="4427538" cy="6199187"/>
            <a:chOff x="2971" y="83"/>
            <a:chExt cx="2789" cy="3905"/>
          </a:xfrm>
        </p:grpSpPr>
        <p:pic>
          <p:nvPicPr>
            <p:cNvPr id="9233" name="Picture 15" descr="Figure_03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436"/>
              <a:ext cx="2706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テキスト ボックス 8"/>
            <p:cNvSpPr txBox="1">
              <a:spLocks noChangeArrowheads="1"/>
            </p:cNvSpPr>
            <p:nvPr/>
          </p:nvSpPr>
          <p:spPr bwMode="auto">
            <a:xfrm>
              <a:off x="5170" y="164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0">
                  <a:solidFill>
                    <a:srgbClr val="FFFFFF"/>
                  </a:solidFill>
                  <a:latin typeface="ＭＳ Ｐゴシック" panose="020B0600070205080204" pitchFamily="50" charset="-128"/>
                  <a:ea typeface="ヒラギノ角ゴ ProN W3"/>
                  <a:cs typeface="ヒラギノ角ゴ ProN W3"/>
                </a:rPr>
                <a:t>[kg m</a:t>
              </a:r>
              <a:r>
                <a:rPr lang="en-US" altLang="ja-JP" sz="1800" b="0" baseline="30000">
                  <a:solidFill>
                    <a:srgbClr val="FFFFFF"/>
                  </a:solidFill>
                  <a:latin typeface="ＭＳ Ｐゴシック" panose="020B0600070205080204" pitchFamily="50" charset="-128"/>
                  <a:ea typeface="ヒラギノ角ゴ ProN W3"/>
                  <a:cs typeface="ヒラギノ角ゴ ProN W3"/>
                </a:rPr>
                <a:t>-2</a:t>
              </a:r>
              <a:r>
                <a:rPr lang="en-US" altLang="ja-JP" sz="1800" b="0">
                  <a:solidFill>
                    <a:srgbClr val="FFFFFF"/>
                  </a:solidFill>
                  <a:latin typeface="ＭＳ Ｐゴシック" panose="020B0600070205080204" pitchFamily="50" charset="-128"/>
                  <a:ea typeface="ヒラギノ角ゴ ProN W3"/>
                  <a:cs typeface="ヒラギノ角ゴ ProN W3"/>
                </a:rPr>
                <a:t>]</a:t>
              </a:r>
            </a:p>
          </p:txBody>
        </p:sp>
        <p:sp>
          <p:nvSpPr>
            <p:cNvPr id="9235" name="Text Box 18"/>
            <p:cNvSpPr txBox="1">
              <a:spLocks noChangeArrowheads="1"/>
            </p:cNvSpPr>
            <p:nvPr/>
          </p:nvSpPr>
          <p:spPr bwMode="auto">
            <a:xfrm>
              <a:off x="2971" y="981"/>
              <a:ext cx="12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FF"/>
                  </a:solidFill>
                  <a:latin typeface="Calibri" panose="020F0502020204030204" pitchFamily="34" charset="0"/>
                </a:rPr>
                <a:t>freezing</a:t>
              </a:r>
              <a:r>
                <a:rPr lang="ja-JP" altLang="en-US" sz="2400">
                  <a:solidFill>
                    <a:srgbClr val="0000FF"/>
                  </a:solidFill>
                  <a:latin typeface="Calibri" panose="020F0502020204030204" pitchFamily="34" charset="0"/>
                </a:rPr>
                <a:t>：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FF"/>
                  </a:solidFill>
                  <a:latin typeface="Calibri" panose="020F0502020204030204" pitchFamily="34" charset="0"/>
                </a:rPr>
                <a:t>brine rejection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3938" y="2037"/>
              <a:ext cx="12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  <a:latin typeface="Calibri" panose="020F0502020204030204" pitchFamily="34" charset="0"/>
                </a:rPr>
                <a:t>melting: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  <a:latin typeface="Calibri" panose="020F0502020204030204" pitchFamily="34" charset="0"/>
                </a:rPr>
                <a:t>desalinization</a:t>
              </a:r>
            </a:p>
          </p:txBody>
        </p:sp>
        <p:sp>
          <p:nvSpPr>
            <p:cNvPr id="9237" name="タイトル 1"/>
            <p:cNvSpPr txBox="1">
              <a:spLocks/>
            </p:cNvSpPr>
            <p:nvPr/>
          </p:nvSpPr>
          <p:spPr bwMode="auto">
            <a:xfrm>
              <a:off x="3021" y="83"/>
              <a:ext cx="244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b="0" dirty="0">
                  <a:solidFill>
                    <a:srgbClr val="FFFFFF"/>
                  </a:solidFill>
                  <a:latin typeface="Arial" panose="020B0604020202020204" pitchFamily="34" charset="0"/>
                  <a:ea typeface="ヒラギノ角ゴ ProN W3"/>
                  <a:cs typeface="Arial" panose="020B0604020202020204" pitchFamily="34" charset="0"/>
                </a:rPr>
                <a:t>Annual cumulative salt flux </a:t>
              </a:r>
            </a:p>
          </p:txBody>
        </p:sp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>
              <a:off x="3938" y="3237"/>
              <a:ext cx="12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  <a:latin typeface="Calibri" panose="020F0502020204030204" pitchFamily="34" charset="0"/>
                </a:rPr>
                <a:t>melting: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  <a:latin typeface="Calibri" panose="020F0502020204030204" pitchFamily="34" charset="0"/>
                </a:rPr>
                <a:t>desalinization</a:t>
              </a:r>
            </a:p>
          </p:txBody>
        </p:sp>
      </p:grp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1979613" y="3473624"/>
            <a:ext cx="1876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0">
                <a:solidFill>
                  <a:srgbClr val="FF0000"/>
                </a:solidFill>
                <a:latin typeface="Arial" panose="020B0604020202020204" pitchFamily="34" charset="0"/>
              </a:rPr>
              <a:t>Transport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0">
                <a:solidFill>
                  <a:srgbClr val="FF0000"/>
                </a:solidFill>
                <a:latin typeface="Arial" panose="020B0604020202020204" pitchFamily="34" charset="0"/>
              </a:rPr>
              <a:t> of sea 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0">
                <a:solidFill>
                  <a:srgbClr val="FF0000"/>
                </a:solidFill>
                <a:latin typeface="Arial" panose="020B0604020202020204" pitchFamily="34" charset="0"/>
              </a:rPr>
              <a:t>(negative heat)</a:t>
            </a:r>
          </a:p>
        </p:txBody>
      </p:sp>
      <p:sp>
        <p:nvSpPr>
          <p:cNvPr id="23" name="テキスト ボックス 9"/>
          <p:cNvSpPr txBox="1">
            <a:spLocks noChangeArrowheads="1"/>
          </p:cNvSpPr>
          <p:nvPr/>
        </p:nvSpPr>
        <p:spPr bwMode="auto">
          <a:xfrm>
            <a:off x="6059923" y="6413674"/>
            <a:ext cx="2933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Nihashi</a:t>
            </a:r>
            <a:r>
              <a:rPr lang="en-US" altLang="ja-JP" sz="2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(2012, JC)</a:t>
            </a:r>
            <a:endParaRPr lang="en-US" altLang="ja-JP" sz="20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3563888" y="-126008"/>
            <a:ext cx="2478931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</a:rPr>
              <a:t>Sea of Okhotsk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790" name="Group 14"/>
          <p:cNvGrpSpPr>
            <a:grpSpLocks/>
          </p:cNvGrpSpPr>
          <p:nvPr/>
        </p:nvGrpSpPr>
        <p:grpSpPr bwMode="auto">
          <a:xfrm>
            <a:off x="539750" y="-100013"/>
            <a:ext cx="8208963" cy="5689601"/>
            <a:chOff x="358" y="28"/>
            <a:chExt cx="5145" cy="3716"/>
          </a:xfrm>
        </p:grpSpPr>
        <p:pic>
          <p:nvPicPr>
            <p:cNvPr id="587778" name="Picture 2" descr="brine_19s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48"/>
              <a:ext cx="5126" cy="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779" name="Picture 3" descr="adcp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1123"/>
              <a:ext cx="506" cy="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7780" name="Picture 4" descr="ips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" y="1049"/>
              <a:ext cx="519" cy="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1565" y="2252"/>
              <a:ext cx="1089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000">
                  <a:solidFill>
                    <a:srgbClr val="FFFF00"/>
                  </a:solidFill>
                  <a:latin typeface="Arial" panose="020B0604020202020204" pitchFamily="34" charset="0"/>
                </a:rPr>
                <a:t>Ice Profiling Sonar (IPS)</a:t>
              </a:r>
            </a:p>
          </p:txBody>
        </p:sp>
        <p:sp>
          <p:nvSpPr>
            <p:cNvPr id="587782" name="Text Box 6"/>
            <p:cNvSpPr txBox="1">
              <a:spLocks noChangeArrowheads="1"/>
            </p:cNvSpPr>
            <p:nvPr/>
          </p:nvSpPr>
          <p:spPr bwMode="auto">
            <a:xfrm>
              <a:off x="3515" y="2160"/>
              <a:ext cx="816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000">
                  <a:solidFill>
                    <a:srgbClr val="FFFF00"/>
                  </a:solidFill>
                  <a:latin typeface="Arial" panose="020B0604020202020204" pitchFamily="34" charset="0"/>
                </a:rPr>
                <a:t>ADCP</a:t>
              </a:r>
            </a:p>
            <a:p>
              <a:r>
                <a:rPr lang="en-US" altLang="ja-JP" sz="2000">
                  <a:solidFill>
                    <a:srgbClr val="FFFF00"/>
                  </a:solidFill>
                  <a:latin typeface="Arial" panose="020B0604020202020204" pitchFamily="34" charset="0"/>
                </a:rPr>
                <a:t>(ice drift)</a:t>
              </a:r>
            </a:p>
          </p:txBody>
        </p:sp>
        <p:pic>
          <p:nvPicPr>
            <p:cNvPr id="58778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28"/>
              <a:ext cx="730" cy="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587784" name="Text Box 8"/>
            <p:cNvSpPr txBox="1">
              <a:spLocks noChangeArrowheads="1"/>
            </p:cNvSpPr>
            <p:nvPr/>
          </p:nvSpPr>
          <p:spPr bwMode="auto">
            <a:xfrm>
              <a:off x="3696" y="312"/>
              <a:ext cx="1807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2000">
                  <a:solidFill>
                    <a:srgbClr val="FF6600"/>
                  </a:solidFill>
                  <a:latin typeface="Arial" panose="020B0604020202020204" pitchFamily="34" charset="0"/>
                </a:rPr>
                <a:t>Microwave radiometer</a:t>
              </a:r>
            </a:p>
            <a:p>
              <a:r>
                <a:rPr lang="en-US" altLang="ja-JP" sz="2000">
                  <a:solidFill>
                    <a:srgbClr val="FF6600"/>
                  </a:solidFill>
                  <a:latin typeface="Arial" panose="020B0604020202020204" pitchFamily="34" charset="0"/>
                </a:rPr>
                <a:t>PALSAR, ASAR </a:t>
              </a:r>
            </a:p>
          </p:txBody>
        </p:sp>
      </p:grpSp>
      <p:sp>
        <p:nvSpPr>
          <p:cNvPr id="587792" name="Text Box 16"/>
          <p:cNvSpPr txBox="1">
            <a:spLocks noChangeArrowheads="1"/>
          </p:cNvSpPr>
          <p:nvPr/>
        </p:nvSpPr>
        <p:spPr bwMode="auto">
          <a:xfrm>
            <a:off x="-36512" y="4676477"/>
            <a:ext cx="4751388" cy="1920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CCFFCC"/>
                </a:solidFill>
                <a:latin typeface="Arial" panose="020B0604020202020204" pitchFamily="34" charset="0"/>
              </a:rPr>
              <a:t> Combined IPS &amp;ADCP moorings</a:t>
            </a:r>
          </a:p>
          <a:p>
            <a:r>
              <a:rPr lang="en-US" altLang="ja-JP" sz="2000" dirty="0">
                <a:solidFill>
                  <a:srgbClr val="CCFFCC"/>
                </a:solidFill>
                <a:latin typeface="Arial" panose="020B0604020202020204" pitchFamily="34" charset="0"/>
              </a:rPr>
              <a:t>  </a:t>
            </a:r>
            <a:r>
              <a:rPr lang="ja-JP" altLang="en-US" sz="2000" dirty="0">
                <a:solidFill>
                  <a:srgbClr val="CCFFCC"/>
                </a:solidFill>
                <a:latin typeface="Arial" panose="020B0604020202020204" pitchFamily="34" charset="0"/>
              </a:rPr>
              <a:t>　　　　 　　 ↓</a:t>
            </a:r>
          </a:p>
          <a:p>
            <a:r>
              <a:rPr lang="ja-JP" altLang="en-US" sz="2000" dirty="0">
                <a:solidFill>
                  <a:srgbClr val="CCFF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CCFFCC"/>
                </a:solidFill>
                <a:latin typeface="Arial" panose="020B0604020202020204" pitchFamily="34" charset="0"/>
              </a:rPr>
              <a:t>Sea ice thickness &amp; topography data</a:t>
            </a:r>
          </a:p>
          <a:p>
            <a:r>
              <a:rPr lang="en-US" altLang="ja-JP" sz="2000" dirty="0">
                <a:solidFill>
                  <a:srgbClr val="CCFFCC"/>
                </a:solidFill>
                <a:latin typeface="Arial" panose="020B0604020202020204" pitchFamily="34" charset="0"/>
              </a:rPr>
              <a:t>            </a:t>
            </a:r>
            <a:r>
              <a:rPr lang="en-US" altLang="ja-JP" sz="1800" dirty="0">
                <a:solidFill>
                  <a:srgbClr val="CCFFCC"/>
                </a:solidFill>
                <a:latin typeface="Arial" panose="020B0604020202020204" pitchFamily="34" charset="0"/>
              </a:rPr>
              <a:t>with high temporal resolution</a:t>
            </a:r>
          </a:p>
          <a:p>
            <a:r>
              <a:rPr lang="ja-JP" altLang="en-US" sz="2000" dirty="0">
                <a:solidFill>
                  <a:srgbClr val="CCFFCC"/>
                </a:solidFill>
                <a:latin typeface="Arial" panose="020B0604020202020204" pitchFamily="34" charset="0"/>
              </a:rPr>
              <a:t>　　　　　　  　↓</a:t>
            </a:r>
          </a:p>
          <a:p>
            <a:r>
              <a:rPr lang="ja-JP" altLang="en-US" sz="2000" dirty="0">
                <a:solidFill>
                  <a:srgbClr val="CCFF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CCFFCC"/>
                </a:solidFill>
                <a:latin typeface="Arial" panose="020B0604020202020204" pitchFamily="34" charset="0"/>
              </a:rPr>
              <a:t>Very good satellite truth data</a:t>
            </a:r>
          </a:p>
        </p:txBody>
      </p:sp>
      <p:sp>
        <p:nvSpPr>
          <p:cNvPr id="587794" name="Text Box 18"/>
          <p:cNvSpPr txBox="1">
            <a:spLocks noChangeArrowheads="1"/>
          </p:cNvSpPr>
          <p:nvPr/>
        </p:nvSpPr>
        <p:spPr bwMode="auto">
          <a:xfrm>
            <a:off x="4716016" y="4658940"/>
            <a:ext cx="4427984" cy="2154436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CCFF"/>
                </a:solidFill>
                <a:latin typeface="Arial" panose="020B0604020202020204" pitchFamily="34" charset="0"/>
              </a:rPr>
              <a:t> Chukchi Sea coastal polynya</a:t>
            </a:r>
          </a:p>
          <a:p>
            <a:r>
              <a:rPr lang="en-US" altLang="ja-JP" sz="2000" dirty="0">
                <a:solidFill>
                  <a:srgbClr val="FFCCFF"/>
                </a:solidFill>
                <a:latin typeface="Arial" panose="020B0604020202020204" pitchFamily="34" charset="0"/>
              </a:rPr>
              <a:t>       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with UA (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Drs. </a:t>
            </a:r>
            <a:r>
              <a:rPr lang="en-US" altLang="ja-JP" sz="1800" dirty="0" err="1" smtClean="0">
                <a:solidFill>
                  <a:srgbClr val="FFCCFF"/>
                </a:solidFill>
                <a:latin typeface="Arial" panose="020B0604020202020204" pitchFamily="34" charset="0"/>
              </a:rPr>
              <a:t>Eicken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 &amp; Mahoney)    </a:t>
            </a:r>
            <a:endParaRPr lang="en-US" altLang="ja-JP" sz="1800" dirty="0">
              <a:solidFill>
                <a:srgbClr val="FFCCFF"/>
              </a:solidFill>
              <a:latin typeface="Arial" panose="020B0604020202020204" pitchFamily="34" charset="0"/>
            </a:endParaRPr>
          </a:p>
          <a:p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   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  2009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Jul. – 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continue</a:t>
            </a:r>
            <a:endParaRPr lang="en-US" altLang="ja-JP" sz="1800" dirty="0">
              <a:solidFill>
                <a:srgbClr val="FFCCFF"/>
              </a:solidFill>
              <a:latin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srgbClr val="FFCCFF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CCFF"/>
                </a:solidFill>
                <a:latin typeface="Arial" panose="020B0604020202020204" pitchFamily="34" charset="0"/>
              </a:rPr>
              <a:t>Cape Darnley polynya (Antarctic)</a:t>
            </a:r>
          </a:p>
          <a:p>
            <a:r>
              <a:rPr lang="en-US" altLang="ja-JP" sz="2000" dirty="0">
                <a:solidFill>
                  <a:srgbClr val="FFCCFF"/>
                </a:solidFill>
                <a:latin typeface="Arial" panose="020B0604020202020204" pitchFamily="34" charset="0"/>
              </a:rPr>
              <a:t>       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by JARE</a:t>
            </a:r>
          </a:p>
          <a:p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   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 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2010 Feb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. –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2011 Feb. </a:t>
            </a:r>
            <a:r>
              <a:rPr lang="en-US" altLang="ja-JP" sz="1600" dirty="0" smtClean="0">
                <a:solidFill>
                  <a:srgbClr val="FFCCFF"/>
                </a:solidFill>
                <a:latin typeface="Arial" panose="020B0604020202020204" pitchFamily="34" charset="0"/>
              </a:rPr>
              <a:t>(recovered)      </a:t>
            </a:r>
          </a:p>
          <a:p>
            <a:r>
              <a:rPr lang="en-US" altLang="ja-JP" sz="1600" dirty="0">
                <a:solidFill>
                  <a:srgbClr val="FFCCFF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600" dirty="0" smtClean="0">
                <a:solidFill>
                  <a:srgbClr val="FFCCFF"/>
                </a:solidFill>
                <a:latin typeface="Arial" panose="020B0604020202020204" pitchFamily="34" charset="0"/>
              </a:rPr>
              <a:t>     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2013 Feb. </a:t>
            </a:r>
            <a:r>
              <a:rPr lang="en-US" altLang="ja-JP" sz="1800" dirty="0">
                <a:solidFill>
                  <a:srgbClr val="FFCCFF"/>
                </a:solidFill>
                <a:latin typeface="Arial" panose="020B0604020202020204" pitchFamily="34" charset="0"/>
              </a:rPr>
              <a:t>– </a:t>
            </a:r>
            <a:r>
              <a:rPr lang="en-US" altLang="ja-JP" sz="1800" dirty="0" smtClean="0">
                <a:solidFill>
                  <a:srgbClr val="FFCCFF"/>
                </a:solidFill>
                <a:latin typeface="Arial" panose="020B0604020202020204" pitchFamily="34" charset="0"/>
              </a:rPr>
              <a:t>continue</a:t>
            </a:r>
            <a:endParaRPr lang="en-US" altLang="ja-JP" sz="1600" dirty="0">
              <a:solidFill>
                <a:srgbClr val="FFCCFF"/>
              </a:solidFill>
              <a:latin typeface="Arial" panose="020B0604020202020204" pitchFamily="34" charset="0"/>
            </a:endParaRPr>
          </a:p>
        </p:txBody>
      </p:sp>
      <p:sp>
        <p:nvSpPr>
          <p:cNvPr id="587795" name="Text Box 19"/>
          <p:cNvSpPr txBox="1">
            <a:spLocks noChangeArrowheads="1"/>
          </p:cNvSpPr>
          <p:nvPr/>
        </p:nvSpPr>
        <p:spPr bwMode="auto">
          <a:xfrm>
            <a:off x="558800" y="19050"/>
            <a:ext cx="39417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</a:rPr>
              <a:t>Satellite truth observation</a:t>
            </a:r>
          </a:p>
        </p:txBody>
      </p:sp>
      <p:sp>
        <p:nvSpPr>
          <p:cNvPr id="587796" name="Text Box 20"/>
          <p:cNvSpPr txBox="1">
            <a:spLocks noChangeArrowheads="1"/>
          </p:cNvSpPr>
          <p:nvPr/>
        </p:nvSpPr>
        <p:spPr bwMode="auto">
          <a:xfrm>
            <a:off x="1763713" y="14843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CCFFFF"/>
                </a:solidFill>
                <a:latin typeface="Arial" panose="020B0604020202020204" pitchFamily="34" charset="0"/>
              </a:rPr>
              <a:t>coastal polynya</a:t>
            </a:r>
          </a:p>
        </p:txBody>
      </p:sp>
    </p:spTree>
    <p:extLst>
      <p:ext uri="{BB962C8B-B14F-4D97-AF65-F5344CB8AC3E}">
        <p14:creationId xmlns:p14="http://schemas.microsoft.com/office/powerpoint/2010/main" val="15956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標準デザイン">
  <a:themeElements>
    <a:clrScheme name="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13633</TotalTime>
  <Words>406</Words>
  <Application>Microsoft Office PowerPoint</Application>
  <PresentationFormat>画面に合わせる (4:3)</PresentationFormat>
  <Paragraphs>104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標準デザイン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Annual mean heat flux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Takeshi Tamura</dc:creator>
  <cp:lastModifiedBy>中田和輝</cp:lastModifiedBy>
  <cp:revision>726</cp:revision>
  <dcterms:created xsi:type="dcterms:W3CDTF">2005-06-21T02:05:13Z</dcterms:created>
  <dcterms:modified xsi:type="dcterms:W3CDTF">2017-03-24T09:38:39Z</dcterms:modified>
</cp:coreProperties>
</file>